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erebri Bold" pitchFamily="2" charset="77"/>
      <p:regular r:id="rId17"/>
      <p:bold r:id="rId18"/>
    </p:embeddedFont>
    <p:embeddedFont>
      <p:font typeface="Now" pitchFamily="2" charset="77"/>
      <p:regular r:id="rId19"/>
    </p:embeddedFont>
    <p:embeddedFont>
      <p:font typeface="Now Bold" pitchFamily="2" charset="77"/>
      <p:regular r:id="rId20"/>
    </p:embeddedFont>
    <p:embeddedFont>
      <p:font typeface="Open Sans" panose="020B0606030504020204" pitchFamily="34" charset="0"/>
      <p:regular r:id="rId21"/>
    </p:embeddedFont>
    <p:embeddedFont>
      <p:font typeface="Open Sans Bold" panose="020B0806030504020204" pitchFamily="3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99" autoAdjust="0"/>
  </p:normalViewPr>
  <p:slideViewPr>
    <p:cSldViewPr>
      <p:cViewPr varScale="1">
        <p:scale>
          <a:sx n="75" d="100"/>
          <a:sy n="75" d="100"/>
        </p:scale>
        <p:origin x="424"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91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257"/>
          <a:stretch>
            <a:fillRect/>
          </a:stretch>
        </p:blipFill>
        <p:spPr>
          <a:xfrm>
            <a:off x="12879971" y="5016866"/>
            <a:ext cx="5573948" cy="5659057"/>
          </a:xfrm>
          <a:prstGeom prst="rect">
            <a:avLst/>
          </a:prstGeom>
        </p:spPr>
      </p:pic>
      <p:pic>
        <p:nvPicPr>
          <p:cNvPr id="3" name="Picture 3"/>
          <p:cNvPicPr>
            <a:picLocks noChangeAspect="1"/>
          </p:cNvPicPr>
          <p:nvPr/>
        </p:nvPicPr>
        <p:blipFill>
          <a:blip r:embed="rId2"/>
          <a:srcRect r="257"/>
          <a:stretch>
            <a:fillRect/>
          </a:stretch>
        </p:blipFill>
        <p:spPr>
          <a:xfrm rot="-10800000">
            <a:off x="-331012" y="-98286"/>
            <a:ext cx="5442217" cy="5525314"/>
          </a:xfrm>
          <a:prstGeom prst="rect">
            <a:avLst/>
          </a:prstGeom>
        </p:spPr>
      </p:pic>
      <p:grpSp>
        <p:nvGrpSpPr>
          <p:cNvPr id="4" name="Group 4"/>
          <p:cNvGrpSpPr/>
          <p:nvPr/>
        </p:nvGrpSpPr>
        <p:grpSpPr>
          <a:xfrm>
            <a:off x="2856107" y="3341105"/>
            <a:ext cx="12575787" cy="4797917"/>
            <a:chOff x="0" y="0"/>
            <a:chExt cx="16767716" cy="6397222"/>
          </a:xfrm>
        </p:grpSpPr>
        <p:sp>
          <p:nvSpPr>
            <p:cNvPr id="5" name="TextBox 5"/>
            <p:cNvSpPr txBox="1"/>
            <p:nvPr/>
          </p:nvSpPr>
          <p:spPr>
            <a:xfrm>
              <a:off x="0" y="238125"/>
              <a:ext cx="16767716" cy="5039007"/>
            </a:xfrm>
            <a:prstGeom prst="rect">
              <a:avLst/>
            </a:prstGeom>
          </p:spPr>
          <p:txBody>
            <a:bodyPr lIns="0" tIns="0" rIns="0" bIns="0" rtlCol="0" anchor="t">
              <a:spAutoFit/>
            </a:bodyPr>
            <a:lstStyle/>
            <a:p>
              <a:pPr algn="ctr">
                <a:lnSpc>
                  <a:spcPts val="14109"/>
                </a:lnSpc>
              </a:pPr>
              <a:r>
                <a:rPr lang="en-US" sz="13969" spc="-195">
                  <a:solidFill>
                    <a:srgbClr val="F8F7ED"/>
                  </a:solidFill>
                  <a:latin typeface="Now Bold"/>
                </a:rPr>
                <a:t>Handshake Tutorial</a:t>
              </a:r>
            </a:p>
          </p:txBody>
        </p:sp>
        <p:sp>
          <p:nvSpPr>
            <p:cNvPr id="6" name="TextBox 6"/>
            <p:cNvSpPr txBox="1"/>
            <p:nvPr/>
          </p:nvSpPr>
          <p:spPr>
            <a:xfrm>
              <a:off x="2964049" y="5771114"/>
              <a:ext cx="10839619" cy="626108"/>
            </a:xfrm>
            <a:prstGeom prst="rect">
              <a:avLst/>
            </a:prstGeom>
          </p:spPr>
          <p:txBody>
            <a:bodyPr lIns="0" tIns="0" rIns="0" bIns="0" rtlCol="0" anchor="t">
              <a:spAutoFit/>
            </a:bodyPr>
            <a:lstStyle/>
            <a:p>
              <a:pPr marL="0" lvl="0" indent="0" algn="ctr">
                <a:lnSpc>
                  <a:spcPts val="3919"/>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656140">
            <a:off x="-215725" y="6726403"/>
            <a:ext cx="3926612" cy="3976316"/>
          </a:xfrm>
          <a:prstGeom prst="rect">
            <a:avLst/>
          </a:prstGeom>
        </p:spPr>
      </p:pic>
      <p:pic>
        <p:nvPicPr>
          <p:cNvPr id="3" name="Picture 3"/>
          <p:cNvPicPr>
            <a:picLocks noChangeAspect="1"/>
          </p:cNvPicPr>
          <p:nvPr/>
        </p:nvPicPr>
        <p:blipFill>
          <a:blip r:embed="rId2"/>
          <a:srcRect/>
          <a:stretch>
            <a:fillRect/>
          </a:stretch>
        </p:blipFill>
        <p:spPr>
          <a:xfrm rot="-5256874">
            <a:off x="14534640" y="-396443"/>
            <a:ext cx="3926612" cy="3976316"/>
          </a:xfrm>
          <a:prstGeom prst="rect">
            <a:avLst/>
          </a:prstGeom>
        </p:spPr>
      </p:pic>
      <p:grpSp>
        <p:nvGrpSpPr>
          <p:cNvPr id="4" name="Group 4"/>
          <p:cNvGrpSpPr/>
          <p:nvPr/>
        </p:nvGrpSpPr>
        <p:grpSpPr>
          <a:xfrm>
            <a:off x="3876370" y="2683368"/>
            <a:ext cx="10301946" cy="4920263"/>
            <a:chOff x="0" y="0"/>
            <a:chExt cx="13735928" cy="6560351"/>
          </a:xfrm>
        </p:grpSpPr>
        <p:sp>
          <p:nvSpPr>
            <p:cNvPr id="5" name="TextBox 5"/>
            <p:cNvSpPr txBox="1"/>
            <p:nvPr/>
          </p:nvSpPr>
          <p:spPr>
            <a:xfrm>
              <a:off x="0" y="114300"/>
              <a:ext cx="13735928" cy="1984030"/>
            </a:xfrm>
            <a:prstGeom prst="rect">
              <a:avLst/>
            </a:prstGeom>
          </p:spPr>
          <p:txBody>
            <a:bodyPr lIns="0" tIns="0" rIns="0" bIns="0" rtlCol="0" anchor="t">
              <a:spAutoFit/>
            </a:bodyPr>
            <a:lstStyle/>
            <a:p>
              <a:pPr marL="0" lvl="0" indent="0" algn="ctr">
                <a:lnSpc>
                  <a:spcPts val="11152"/>
                </a:lnSpc>
              </a:pPr>
              <a:r>
                <a:rPr lang="en-US" sz="10326">
                  <a:solidFill>
                    <a:srgbClr val="395BDC"/>
                  </a:solidFill>
                  <a:latin typeface="Cerebri Bold"/>
                </a:rPr>
                <a:t>Tips for Success</a:t>
              </a:r>
            </a:p>
          </p:txBody>
        </p:sp>
        <p:sp>
          <p:nvSpPr>
            <p:cNvPr id="6" name="TextBox 6"/>
            <p:cNvSpPr txBox="1"/>
            <p:nvPr/>
          </p:nvSpPr>
          <p:spPr>
            <a:xfrm>
              <a:off x="1638300" y="3179295"/>
              <a:ext cx="10459328" cy="3381057"/>
            </a:xfrm>
            <a:prstGeom prst="rect">
              <a:avLst/>
            </a:prstGeom>
          </p:spPr>
          <p:txBody>
            <a:bodyPr lIns="0" tIns="0" rIns="0" bIns="0" rtlCol="0" anchor="t">
              <a:spAutoFit/>
            </a:bodyPr>
            <a:lstStyle/>
            <a:p>
              <a:pPr marL="518159" lvl="1" indent="-259079" algn="ctr">
                <a:lnSpc>
                  <a:spcPts val="3359"/>
                </a:lnSpc>
                <a:buFont typeface="Arial"/>
                <a:buChar char="•"/>
              </a:pPr>
              <a:r>
                <a:rPr lang="en-US" sz="2399" spc="47">
                  <a:solidFill>
                    <a:srgbClr val="395BDC"/>
                  </a:solidFill>
                  <a:latin typeface="Now"/>
                </a:rPr>
                <a:t>Do your research. </a:t>
              </a:r>
            </a:p>
            <a:p>
              <a:pPr marL="518159" lvl="1" indent="-259079" algn="ctr">
                <a:lnSpc>
                  <a:spcPts val="3359"/>
                </a:lnSpc>
                <a:buFont typeface="Arial"/>
                <a:buChar char="•"/>
              </a:pPr>
              <a:r>
                <a:rPr lang="en-US" sz="2399" spc="47">
                  <a:solidFill>
                    <a:srgbClr val="395BDC"/>
                  </a:solidFill>
                  <a:latin typeface="Now"/>
                </a:rPr>
                <a:t>See what job and position best fit your skills. </a:t>
              </a:r>
            </a:p>
            <a:p>
              <a:pPr marL="518159" lvl="1" indent="-259079" algn="ctr">
                <a:lnSpc>
                  <a:spcPts val="3359"/>
                </a:lnSpc>
                <a:buFont typeface="Arial"/>
                <a:buChar char="•"/>
              </a:pPr>
              <a:r>
                <a:rPr lang="en-US" sz="2399" spc="47">
                  <a:solidFill>
                    <a:srgbClr val="395BDC"/>
                  </a:solidFill>
                  <a:latin typeface="Now"/>
                </a:rPr>
                <a:t>Follow employers through Handshake. </a:t>
              </a:r>
            </a:p>
            <a:p>
              <a:pPr marL="518159" lvl="1" indent="-259079" algn="ctr">
                <a:lnSpc>
                  <a:spcPts val="3359"/>
                </a:lnSpc>
                <a:buFont typeface="Arial"/>
                <a:buChar char="•"/>
              </a:pPr>
              <a:r>
                <a:rPr lang="en-US" sz="2399" spc="47">
                  <a:solidFill>
                    <a:srgbClr val="395BDC"/>
                  </a:solidFill>
                  <a:latin typeface="Now"/>
                </a:rPr>
                <a:t>Build your Handshake profile as you would build your LinkedIn profile. </a:t>
              </a:r>
            </a:p>
            <a:p>
              <a:pPr marL="518160" lvl="1" indent="-259080" algn="ctr">
                <a:lnSpc>
                  <a:spcPts val="3359"/>
                </a:lnSpc>
                <a:buFont typeface="Arial"/>
                <a:buChar char="•"/>
              </a:pPr>
              <a:r>
                <a:rPr lang="en-US" sz="2399" spc="47">
                  <a:solidFill>
                    <a:srgbClr val="395BDC"/>
                  </a:solidFill>
                  <a:latin typeface="Now"/>
                </a:rPr>
                <a:t>Have fun and enjoy the process. </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A91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780400">
            <a:off x="1326179" y="400137"/>
            <a:ext cx="10427499" cy="12973560"/>
          </a:xfrm>
          <a:prstGeom prst="rect">
            <a:avLst/>
          </a:prstGeom>
        </p:spPr>
      </p:pic>
      <p:sp>
        <p:nvSpPr>
          <p:cNvPr id="3" name="TextBox 3"/>
          <p:cNvSpPr txBox="1"/>
          <p:nvPr/>
        </p:nvSpPr>
        <p:spPr>
          <a:xfrm>
            <a:off x="9578699" y="6404520"/>
            <a:ext cx="7680601" cy="1605863"/>
          </a:xfrm>
          <a:prstGeom prst="rect">
            <a:avLst/>
          </a:prstGeom>
        </p:spPr>
        <p:txBody>
          <a:bodyPr lIns="0" tIns="0" rIns="0" bIns="0" rtlCol="0" anchor="t">
            <a:spAutoFit/>
          </a:bodyPr>
          <a:lstStyle/>
          <a:p>
            <a:pPr>
              <a:lnSpc>
                <a:spcPts val="11945"/>
              </a:lnSpc>
            </a:pPr>
            <a:r>
              <a:rPr lang="en-US" sz="11826" spc="-165">
                <a:solidFill>
                  <a:srgbClr val="F8F7ED"/>
                </a:solidFill>
                <a:latin typeface="Now 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95BDC"/>
        </a:solidFill>
        <a:effectLst/>
      </p:bgPr>
    </p:bg>
    <p:spTree>
      <p:nvGrpSpPr>
        <p:cNvPr id="1" name=""/>
        <p:cNvGrpSpPr/>
        <p:nvPr/>
      </p:nvGrpSpPr>
      <p:grpSpPr>
        <a:xfrm>
          <a:off x="0" y="0"/>
          <a:ext cx="0" cy="0"/>
          <a:chOff x="0" y="0"/>
          <a:chExt cx="0" cy="0"/>
        </a:xfrm>
      </p:grpSpPr>
      <p:grpSp>
        <p:nvGrpSpPr>
          <p:cNvPr id="2" name="Group 2"/>
          <p:cNvGrpSpPr/>
          <p:nvPr/>
        </p:nvGrpSpPr>
        <p:grpSpPr>
          <a:xfrm>
            <a:off x="2057400" y="3412339"/>
            <a:ext cx="7086600" cy="4192725"/>
            <a:chOff x="0" y="0"/>
            <a:chExt cx="9448800" cy="5590300"/>
          </a:xfrm>
        </p:grpSpPr>
        <p:sp>
          <p:nvSpPr>
            <p:cNvPr id="3" name="TextBox 3"/>
            <p:cNvSpPr txBox="1"/>
            <p:nvPr/>
          </p:nvSpPr>
          <p:spPr>
            <a:xfrm>
              <a:off x="0" y="85725"/>
              <a:ext cx="9448800" cy="2694357"/>
            </a:xfrm>
            <a:prstGeom prst="rect">
              <a:avLst/>
            </a:prstGeom>
          </p:spPr>
          <p:txBody>
            <a:bodyPr lIns="0" tIns="0" rIns="0" bIns="0" rtlCol="0" anchor="t">
              <a:spAutoFit/>
            </a:bodyPr>
            <a:lstStyle/>
            <a:p>
              <a:pPr marL="0" lvl="0" indent="0" algn="ctr">
                <a:lnSpc>
                  <a:spcPts val="7776"/>
                </a:lnSpc>
              </a:pPr>
              <a:r>
                <a:rPr lang="en-US" sz="7200">
                  <a:solidFill>
                    <a:srgbClr val="FFFFFF"/>
                  </a:solidFill>
                  <a:latin typeface="Cerebri Bold"/>
                </a:rPr>
                <a:t>What is Handshake?</a:t>
              </a:r>
            </a:p>
          </p:txBody>
        </p:sp>
        <p:sp>
          <p:nvSpPr>
            <p:cNvPr id="4" name="TextBox 4"/>
            <p:cNvSpPr txBox="1"/>
            <p:nvPr/>
          </p:nvSpPr>
          <p:spPr>
            <a:xfrm>
              <a:off x="0" y="3916600"/>
              <a:ext cx="9448800" cy="1673701"/>
            </a:xfrm>
            <a:prstGeom prst="rect">
              <a:avLst/>
            </a:prstGeom>
          </p:spPr>
          <p:txBody>
            <a:bodyPr lIns="0" tIns="0" rIns="0" bIns="0" rtlCol="0" anchor="t">
              <a:spAutoFit/>
            </a:bodyPr>
            <a:lstStyle/>
            <a:p>
              <a:pPr marL="0" lvl="0" indent="0" algn="ctr">
                <a:lnSpc>
                  <a:spcPts val="3359"/>
                </a:lnSpc>
                <a:spcBef>
                  <a:spcPct val="0"/>
                </a:spcBef>
              </a:pPr>
              <a:r>
                <a:rPr lang="en-US" sz="2399" spc="47">
                  <a:solidFill>
                    <a:srgbClr val="F8F7ED"/>
                  </a:solidFill>
                  <a:latin typeface="Now"/>
                </a:rPr>
                <a:t>H</a:t>
              </a:r>
              <a:r>
                <a:rPr lang="en-US" sz="2399" u="none" spc="47">
                  <a:solidFill>
                    <a:srgbClr val="F8F7ED"/>
                  </a:solidFill>
                  <a:latin typeface="Now"/>
                </a:rPr>
                <a:t>andshake is a career search application that will help you get through the recruiting process seamlessly!</a:t>
              </a:r>
            </a:p>
          </p:txBody>
        </p:sp>
      </p:grpSp>
      <p:grpSp>
        <p:nvGrpSpPr>
          <p:cNvPr id="5" name="Group 5"/>
          <p:cNvGrpSpPr>
            <a:grpSpLocks noChangeAspect="1"/>
          </p:cNvGrpSpPr>
          <p:nvPr/>
        </p:nvGrpSpPr>
        <p:grpSpPr>
          <a:xfrm>
            <a:off x="11134359" y="1028700"/>
            <a:ext cx="5492010" cy="11161137"/>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0" b="1"/>
              </a:stretch>
            </a:blipFill>
          </p:spPr>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4573" t="2841" r="-74316" b="4693"/>
              </a:stretch>
            </a:blipFill>
          </p:spPr>
        </p:sp>
      </p:grpSp>
      <p:pic>
        <p:nvPicPr>
          <p:cNvPr id="8" name="Picture 8"/>
          <p:cNvPicPr>
            <a:picLocks noChangeAspect="1"/>
          </p:cNvPicPr>
          <p:nvPr/>
        </p:nvPicPr>
        <p:blipFill>
          <a:blip r:embed="rId4"/>
          <a:srcRect/>
          <a:stretch>
            <a:fillRect/>
          </a:stretch>
        </p:blipFill>
        <p:spPr>
          <a:xfrm rot="-5886814">
            <a:off x="14372010" y="-2471519"/>
            <a:ext cx="6880660" cy="59603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95BDC"/>
        </a:solidFill>
        <a:effectLst/>
      </p:bgPr>
    </p:bg>
    <p:spTree>
      <p:nvGrpSpPr>
        <p:cNvPr id="1" name=""/>
        <p:cNvGrpSpPr/>
        <p:nvPr/>
      </p:nvGrpSpPr>
      <p:grpSpPr>
        <a:xfrm>
          <a:off x="0" y="0"/>
          <a:ext cx="0" cy="0"/>
          <a:chOff x="0" y="0"/>
          <a:chExt cx="0" cy="0"/>
        </a:xfrm>
      </p:grpSpPr>
      <p:grpSp>
        <p:nvGrpSpPr>
          <p:cNvPr id="2" name="Group 2"/>
          <p:cNvGrpSpPr/>
          <p:nvPr/>
        </p:nvGrpSpPr>
        <p:grpSpPr>
          <a:xfrm>
            <a:off x="889224" y="2689640"/>
            <a:ext cx="8999992" cy="5369431"/>
            <a:chOff x="0" y="0"/>
            <a:chExt cx="11999989" cy="7159241"/>
          </a:xfrm>
        </p:grpSpPr>
        <p:sp>
          <p:nvSpPr>
            <p:cNvPr id="3" name="TextBox 3"/>
            <p:cNvSpPr txBox="1"/>
            <p:nvPr/>
          </p:nvSpPr>
          <p:spPr>
            <a:xfrm>
              <a:off x="0" y="85725"/>
              <a:ext cx="11999989" cy="1377468"/>
            </a:xfrm>
            <a:prstGeom prst="rect">
              <a:avLst/>
            </a:prstGeom>
          </p:spPr>
          <p:txBody>
            <a:bodyPr lIns="0" tIns="0" rIns="0" bIns="0" rtlCol="0" anchor="t">
              <a:spAutoFit/>
            </a:bodyPr>
            <a:lstStyle/>
            <a:p>
              <a:pPr marL="0" lvl="0" indent="0" algn="ctr">
                <a:lnSpc>
                  <a:spcPts val="7776"/>
                </a:lnSpc>
              </a:pPr>
              <a:r>
                <a:rPr lang="en-US" sz="7200">
                  <a:solidFill>
                    <a:srgbClr val="FFFFFF"/>
                  </a:solidFill>
                  <a:latin typeface="Cerebri Bold"/>
                </a:rPr>
                <a:t>How it Works?</a:t>
              </a:r>
            </a:p>
          </p:txBody>
        </p:sp>
        <p:sp>
          <p:nvSpPr>
            <p:cNvPr id="4" name="TextBox 4"/>
            <p:cNvSpPr txBox="1"/>
            <p:nvPr/>
          </p:nvSpPr>
          <p:spPr>
            <a:xfrm>
              <a:off x="0" y="2599711"/>
              <a:ext cx="11999989" cy="4559530"/>
            </a:xfrm>
            <a:prstGeom prst="rect">
              <a:avLst/>
            </a:prstGeom>
          </p:spPr>
          <p:txBody>
            <a:bodyPr lIns="0" tIns="0" rIns="0" bIns="0" rtlCol="0" anchor="t">
              <a:spAutoFit/>
            </a:bodyPr>
            <a:lstStyle/>
            <a:p>
              <a:pPr algn="ctr">
                <a:lnSpc>
                  <a:spcPts val="3359"/>
                </a:lnSpc>
              </a:pPr>
              <a:r>
                <a:rPr lang="en-US" sz="2399" spc="47">
                  <a:solidFill>
                    <a:srgbClr val="F8F7ED"/>
                  </a:solidFill>
                  <a:latin typeface="Now Bold"/>
                </a:rPr>
                <a:t>Step1:</a:t>
              </a:r>
              <a:r>
                <a:rPr lang="en-US" sz="2399" spc="47">
                  <a:solidFill>
                    <a:srgbClr val="F8F7ED"/>
                  </a:solidFill>
                  <a:latin typeface="Now"/>
                </a:rPr>
                <a:t> Create a free account on joinhandshake.com/student_account_registrations/new#/email/</a:t>
              </a:r>
            </a:p>
            <a:p>
              <a:pPr algn="ctr">
                <a:lnSpc>
                  <a:spcPts val="3359"/>
                </a:lnSpc>
              </a:pPr>
              <a:endParaRPr lang="en-US" sz="2399" spc="47">
                <a:solidFill>
                  <a:srgbClr val="F8F7ED"/>
                </a:solidFill>
                <a:latin typeface="Now"/>
              </a:endParaRPr>
            </a:p>
            <a:p>
              <a:pPr algn="ctr">
                <a:lnSpc>
                  <a:spcPts val="3359"/>
                </a:lnSpc>
              </a:pPr>
              <a:r>
                <a:rPr lang="en-US" sz="2399" spc="47">
                  <a:solidFill>
                    <a:srgbClr val="F8F7ED"/>
                  </a:solidFill>
                  <a:latin typeface="Now"/>
                </a:rPr>
                <a:t>Enter your .edu email address to get started.</a:t>
              </a:r>
            </a:p>
            <a:p>
              <a:pPr algn="ctr">
                <a:lnSpc>
                  <a:spcPts val="3359"/>
                </a:lnSpc>
              </a:pPr>
              <a:endParaRPr lang="en-US" sz="2399" spc="47">
                <a:solidFill>
                  <a:srgbClr val="F8F7ED"/>
                </a:solidFill>
                <a:latin typeface="Now"/>
              </a:endParaRPr>
            </a:p>
            <a:p>
              <a:pPr algn="ctr">
                <a:lnSpc>
                  <a:spcPts val="3359"/>
                </a:lnSpc>
              </a:pPr>
              <a:r>
                <a:rPr lang="en-US" sz="2399" spc="47">
                  <a:solidFill>
                    <a:srgbClr val="F8F7ED"/>
                  </a:solidFill>
                  <a:latin typeface="Now Bold Italics"/>
                </a:rPr>
                <a:t>Example: johndoe@csu.fullerton.edu</a:t>
              </a:r>
            </a:p>
            <a:p>
              <a:pPr marL="0" lvl="0" indent="0" algn="ctr">
                <a:lnSpc>
                  <a:spcPts val="3359"/>
                </a:lnSpc>
                <a:spcBef>
                  <a:spcPct val="0"/>
                </a:spcBef>
              </a:pPr>
              <a:endParaRPr lang="en-US" sz="2399" spc="47">
                <a:solidFill>
                  <a:srgbClr val="F8F7ED"/>
                </a:solidFill>
                <a:latin typeface="Now Bold Italics"/>
              </a:endParaRPr>
            </a:p>
          </p:txBody>
        </p:sp>
      </p:grpSp>
      <p:grpSp>
        <p:nvGrpSpPr>
          <p:cNvPr id="5" name="Group 5"/>
          <p:cNvGrpSpPr>
            <a:grpSpLocks noChangeAspect="1"/>
          </p:cNvGrpSpPr>
          <p:nvPr/>
        </p:nvGrpSpPr>
        <p:grpSpPr>
          <a:xfrm>
            <a:off x="11335768" y="2478503"/>
            <a:ext cx="5492010" cy="11161137"/>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0" b="1"/>
              </a:stretch>
            </a:blipFill>
          </p:spPr>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2409" t="2841" r="-2550" b="4693"/>
              </a:stretch>
            </a:blipFill>
          </p:spPr>
        </p:sp>
      </p:grpSp>
      <p:pic>
        <p:nvPicPr>
          <p:cNvPr id="8" name="Picture 8"/>
          <p:cNvPicPr>
            <a:picLocks noChangeAspect="1"/>
          </p:cNvPicPr>
          <p:nvPr/>
        </p:nvPicPr>
        <p:blipFill>
          <a:blip r:embed="rId4"/>
          <a:srcRect/>
          <a:stretch>
            <a:fillRect/>
          </a:stretch>
        </p:blipFill>
        <p:spPr>
          <a:xfrm rot="-5886814">
            <a:off x="14372010" y="-2471519"/>
            <a:ext cx="6880660" cy="59603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95BDC"/>
        </a:solidFill>
        <a:effectLst/>
      </p:bgPr>
    </p:bg>
    <p:spTree>
      <p:nvGrpSpPr>
        <p:cNvPr id="1" name=""/>
        <p:cNvGrpSpPr/>
        <p:nvPr/>
      </p:nvGrpSpPr>
      <p:grpSpPr>
        <a:xfrm>
          <a:off x="0" y="0"/>
          <a:ext cx="0" cy="0"/>
          <a:chOff x="0" y="0"/>
          <a:chExt cx="0" cy="0"/>
        </a:xfrm>
      </p:grpSpPr>
      <p:grpSp>
        <p:nvGrpSpPr>
          <p:cNvPr id="2" name="Group 2"/>
          <p:cNvGrpSpPr/>
          <p:nvPr/>
        </p:nvGrpSpPr>
        <p:grpSpPr>
          <a:xfrm>
            <a:off x="2057400" y="2131822"/>
            <a:ext cx="7086600" cy="5473242"/>
            <a:chOff x="0" y="0"/>
            <a:chExt cx="9448800" cy="7297657"/>
          </a:xfrm>
        </p:grpSpPr>
        <p:sp>
          <p:nvSpPr>
            <p:cNvPr id="3" name="TextBox 3"/>
            <p:cNvSpPr txBox="1"/>
            <p:nvPr/>
          </p:nvSpPr>
          <p:spPr>
            <a:xfrm>
              <a:off x="0" y="85725"/>
              <a:ext cx="9448800" cy="2694357"/>
            </a:xfrm>
            <a:prstGeom prst="rect">
              <a:avLst/>
            </a:prstGeom>
          </p:spPr>
          <p:txBody>
            <a:bodyPr lIns="0" tIns="0" rIns="0" bIns="0" rtlCol="0" anchor="t">
              <a:spAutoFit/>
            </a:bodyPr>
            <a:lstStyle/>
            <a:p>
              <a:pPr marL="0" lvl="0" indent="0" algn="ctr">
                <a:lnSpc>
                  <a:spcPts val="7776"/>
                </a:lnSpc>
              </a:pPr>
              <a:r>
                <a:rPr lang="en-US" sz="7200">
                  <a:solidFill>
                    <a:srgbClr val="FFFFFF"/>
                  </a:solidFill>
                  <a:latin typeface="Cerebri Bold"/>
                </a:rPr>
                <a:t>Fill out your profile. </a:t>
              </a:r>
            </a:p>
          </p:txBody>
        </p:sp>
        <p:sp>
          <p:nvSpPr>
            <p:cNvPr id="4" name="TextBox 4"/>
            <p:cNvSpPr txBox="1"/>
            <p:nvPr/>
          </p:nvSpPr>
          <p:spPr>
            <a:xfrm>
              <a:off x="0" y="3916600"/>
              <a:ext cx="9448800" cy="3381057"/>
            </a:xfrm>
            <a:prstGeom prst="rect">
              <a:avLst/>
            </a:prstGeom>
          </p:spPr>
          <p:txBody>
            <a:bodyPr lIns="0" tIns="0" rIns="0" bIns="0" rtlCol="0" anchor="t">
              <a:spAutoFit/>
            </a:bodyPr>
            <a:lstStyle/>
            <a:p>
              <a:pPr algn="ctr">
                <a:lnSpc>
                  <a:spcPts val="3359"/>
                </a:lnSpc>
              </a:pPr>
              <a:r>
                <a:rPr lang="en-US" sz="2399" spc="47">
                  <a:solidFill>
                    <a:srgbClr val="F8F7ED"/>
                  </a:solidFill>
                  <a:latin typeface="Now Bold"/>
                </a:rPr>
                <a:t>Step 2:</a:t>
              </a:r>
              <a:r>
                <a:rPr lang="en-US" sz="2399" spc="47">
                  <a:solidFill>
                    <a:srgbClr val="F8F7ED"/>
                  </a:solidFill>
                  <a:latin typeface="Now"/>
                </a:rPr>
                <a:t> Fill in required fields such as job prefrences, location, and industries you would like to work in. </a:t>
              </a:r>
            </a:p>
            <a:p>
              <a:pPr algn="ctr">
                <a:lnSpc>
                  <a:spcPts val="3359"/>
                </a:lnSpc>
              </a:pPr>
              <a:endParaRPr lang="en-US" sz="2399" spc="47">
                <a:solidFill>
                  <a:srgbClr val="F8F7ED"/>
                </a:solidFill>
                <a:latin typeface="Now"/>
              </a:endParaRPr>
            </a:p>
            <a:p>
              <a:pPr marL="0" lvl="0" indent="0" algn="ctr">
                <a:lnSpc>
                  <a:spcPts val="3359"/>
                </a:lnSpc>
                <a:spcBef>
                  <a:spcPct val="0"/>
                </a:spcBef>
              </a:pPr>
              <a:r>
                <a:rPr lang="en-US" sz="2399" spc="47">
                  <a:solidFill>
                    <a:srgbClr val="F8F7ED"/>
                  </a:solidFill>
                  <a:latin typeface="Now"/>
                </a:rPr>
                <a:t>80% of students who complete a Handshake profile recieve a message from a recruiter. </a:t>
              </a:r>
            </a:p>
          </p:txBody>
        </p:sp>
      </p:grpSp>
      <p:grpSp>
        <p:nvGrpSpPr>
          <p:cNvPr id="5" name="Group 5"/>
          <p:cNvGrpSpPr>
            <a:grpSpLocks noChangeAspect="1"/>
          </p:cNvGrpSpPr>
          <p:nvPr/>
        </p:nvGrpSpPr>
        <p:grpSpPr>
          <a:xfrm>
            <a:off x="11134359" y="1203812"/>
            <a:ext cx="5492010" cy="11161137"/>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0" b="1"/>
              </a:stretch>
            </a:blipFill>
          </p:spPr>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3835" t="2841" r="3694" b="4693"/>
              </a:stretch>
            </a:blipFill>
          </p:spPr>
        </p:sp>
      </p:grpSp>
      <p:pic>
        <p:nvPicPr>
          <p:cNvPr id="8" name="Picture 8"/>
          <p:cNvPicPr>
            <a:picLocks noChangeAspect="1"/>
          </p:cNvPicPr>
          <p:nvPr/>
        </p:nvPicPr>
        <p:blipFill>
          <a:blip r:embed="rId4"/>
          <a:srcRect/>
          <a:stretch>
            <a:fillRect/>
          </a:stretch>
        </p:blipFill>
        <p:spPr>
          <a:xfrm rot="-5886814">
            <a:off x="14372010" y="-2471519"/>
            <a:ext cx="6880660" cy="59603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95BDC"/>
        </a:solidFill>
        <a:effectLst/>
      </p:bgPr>
    </p:bg>
    <p:spTree>
      <p:nvGrpSpPr>
        <p:cNvPr id="1" name=""/>
        <p:cNvGrpSpPr/>
        <p:nvPr/>
      </p:nvGrpSpPr>
      <p:grpSpPr>
        <a:xfrm>
          <a:off x="0" y="0"/>
          <a:ext cx="0" cy="0"/>
          <a:chOff x="0" y="0"/>
          <a:chExt cx="0" cy="0"/>
        </a:xfrm>
      </p:grpSpPr>
      <p:grpSp>
        <p:nvGrpSpPr>
          <p:cNvPr id="2" name="Group 2"/>
          <p:cNvGrpSpPr/>
          <p:nvPr/>
        </p:nvGrpSpPr>
        <p:grpSpPr>
          <a:xfrm>
            <a:off x="2440078" y="4060494"/>
            <a:ext cx="7086600" cy="4058737"/>
            <a:chOff x="0" y="0"/>
            <a:chExt cx="9448800" cy="5411649"/>
          </a:xfrm>
        </p:grpSpPr>
        <p:sp>
          <p:nvSpPr>
            <p:cNvPr id="3" name="TextBox 3"/>
            <p:cNvSpPr txBox="1"/>
            <p:nvPr/>
          </p:nvSpPr>
          <p:spPr>
            <a:xfrm>
              <a:off x="0" y="85725"/>
              <a:ext cx="9448800" cy="1377468"/>
            </a:xfrm>
            <a:prstGeom prst="rect">
              <a:avLst/>
            </a:prstGeom>
          </p:spPr>
          <p:txBody>
            <a:bodyPr lIns="0" tIns="0" rIns="0" bIns="0" rtlCol="0" anchor="t">
              <a:spAutoFit/>
            </a:bodyPr>
            <a:lstStyle/>
            <a:p>
              <a:pPr marL="0" lvl="0" indent="0" algn="ctr">
                <a:lnSpc>
                  <a:spcPts val="7776"/>
                </a:lnSpc>
              </a:pPr>
              <a:r>
                <a:rPr lang="en-US" sz="7200">
                  <a:solidFill>
                    <a:srgbClr val="FFFFFF"/>
                  </a:solidFill>
                  <a:latin typeface="Cerebri Bold"/>
                </a:rPr>
                <a:t>Apply to jobs. </a:t>
              </a:r>
            </a:p>
          </p:txBody>
        </p:sp>
        <p:sp>
          <p:nvSpPr>
            <p:cNvPr id="4" name="TextBox 4"/>
            <p:cNvSpPr txBox="1"/>
            <p:nvPr/>
          </p:nvSpPr>
          <p:spPr>
            <a:xfrm>
              <a:off x="0" y="2599711"/>
              <a:ext cx="9448800" cy="2811938"/>
            </a:xfrm>
            <a:prstGeom prst="rect">
              <a:avLst/>
            </a:prstGeom>
          </p:spPr>
          <p:txBody>
            <a:bodyPr lIns="0" tIns="0" rIns="0" bIns="0" rtlCol="0" anchor="t">
              <a:spAutoFit/>
            </a:bodyPr>
            <a:lstStyle/>
            <a:p>
              <a:pPr marL="0" lvl="0" indent="0" algn="ctr">
                <a:lnSpc>
                  <a:spcPts val="3359"/>
                </a:lnSpc>
                <a:spcBef>
                  <a:spcPct val="0"/>
                </a:spcBef>
              </a:pPr>
              <a:r>
                <a:rPr lang="en-US" sz="2399" spc="47">
                  <a:solidFill>
                    <a:srgbClr val="F8F7ED"/>
                  </a:solidFill>
                  <a:latin typeface="Now Bold"/>
                </a:rPr>
                <a:t>Step 3:</a:t>
              </a:r>
              <a:r>
                <a:rPr lang="en-US" sz="2399" spc="47">
                  <a:solidFill>
                    <a:srgbClr val="F8F7ED"/>
                  </a:solidFill>
                  <a:latin typeface="Now"/>
                </a:rPr>
                <a:t> Handshake has the ability to let you apply to jobs through the platform. It will offer you personalized job recommendations, save the jobs you like, and apply when you are ready. </a:t>
              </a:r>
            </a:p>
          </p:txBody>
        </p:sp>
      </p:grpSp>
      <p:grpSp>
        <p:nvGrpSpPr>
          <p:cNvPr id="5" name="Group 5"/>
          <p:cNvGrpSpPr>
            <a:grpSpLocks noChangeAspect="1"/>
          </p:cNvGrpSpPr>
          <p:nvPr/>
        </p:nvGrpSpPr>
        <p:grpSpPr>
          <a:xfrm>
            <a:off x="11134359" y="1324658"/>
            <a:ext cx="5492010" cy="11161137"/>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0" b="1"/>
              </a:stretch>
            </a:blipFill>
          </p:spPr>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5673" t="2841" r="-7673" b="4693"/>
              </a:stretch>
            </a:blipFill>
          </p:spPr>
        </p:sp>
      </p:grpSp>
      <p:pic>
        <p:nvPicPr>
          <p:cNvPr id="8" name="Picture 8"/>
          <p:cNvPicPr>
            <a:picLocks noChangeAspect="1"/>
          </p:cNvPicPr>
          <p:nvPr/>
        </p:nvPicPr>
        <p:blipFill>
          <a:blip r:embed="rId4"/>
          <a:srcRect/>
          <a:stretch>
            <a:fillRect/>
          </a:stretch>
        </p:blipFill>
        <p:spPr>
          <a:xfrm rot="-5886814">
            <a:off x="14372010" y="-2471519"/>
            <a:ext cx="6880660" cy="59603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88027" y="495203"/>
            <a:ext cx="10855651" cy="2207726"/>
            <a:chOff x="0" y="0"/>
            <a:chExt cx="14474201" cy="2943635"/>
          </a:xfrm>
        </p:grpSpPr>
        <p:sp>
          <p:nvSpPr>
            <p:cNvPr id="3" name="TextBox 3"/>
            <p:cNvSpPr txBox="1"/>
            <p:nvPr/>
          </p:nvSpPr>
          <p:spPr>
            <a:xfrm>
              <a:off x="0" y="85725"/>
              <a:ext cx="14474201" cy="1377432"/>
            </a:xfrm>
            <a:prstGeom prst="rect">
              <a:avLst/>
            </a:prstGeom>
          </p:spPr>
          <p:txBody>
            <a:bodyPr lIns="0" tIns="0" rIns="0" bIns="0" rtlCol="0" anchor="t">
              <a:spAutoFit/>
            </a:bodyPr>
            <a:lstStyle/>
            <a:p>
              <a:pPr marL="0" lvl="0" indent="0" algn="r">
                <a:lnSpc>
                  <a:spcPts val="7776"/>
                </a:lnSpc>
              </a:pPr>
              <a:r>
                <a:rPr lang="en-US" sz="7200">
                  <a:solidFill>
                    <a:srgbClr val="395BDC"/>
                  </a:solidFill>
                  <a:latin typeface="Cerebri Bold"/>
                </a:rPr>
                <a:t>Browser Application</a:t>
              </a:r>
            </a:p>
          </p:txBody>
        </p:sp>
        <p:sp>
          <p:nvSpPr>
            <p:cNvPr id="4" name="TextBox 4"/>
            <p:cNvSpPr txBox="1"/>
            <p:nvPr/>
          </p:nvSpPr>
          <p:spPr>
            <a:xfrm>
              <a:off x="0" y="2473572"/>
              <a:ext cx="14474201" cy="470063"/>
            </a:xfrm>
            <a:prstGeom prst="rect">
              <a:avLst/>
            </a:prstGeom>
          </p:spPr>
          <p:txBody>
            <a:bodyPr lIns="0" tIns="0" rIns="0" bIns="0" rtlCol="0" anchor="t">
              <a:spAutoFit/>
            </a:bodyPr>
            <a:lstStyle/>
            <a:p>
              <a:pPr marL="0" lvl="0" indent="0" algn="ctr">
                <a:lnSpc>
                  <a:spcPts val="2975"/>
                </a:lnSpc>
                <a:spcBef>
                  <a:spcPct val="0"/>
                </a:spcBef>
              </a:pPr>
              <a:endParaRPr/>
            </a:p>
          </p:txBody>
        </p:sp>
      </p:grpSp>
      <p:pic>
        <p:nvPicPr>
          <p:cNvPr id="5" name="Picture 5"/>
          <p:cNvPicPr>
            <a:picLocks noChangeAspect="1"/>
          </p:cNvPicPr>
          <p:nvPr/>
        </p:nvPicPr>
        <p:blipFill>
          <a:blip r:embed="rId2"/>
          <a:srcRect/>
          <a:stretch>
            <a:fillRect/>
          </a:stretch>
        </p:blipFill>
        <p:spPr>
          <a:xfrm rot="5656140">
            <a:off x="-423144" y="7542803"/>
            <a:ext cx="3216172" cy="3256883"/>
          </a:xfrm>
          <a:prstGeom prst="rect">
            <a:avLst/>
          </a:prstGeom>
        </p:spPr>
      </p:pic>
      <p:pic>
        <p:nvPicPr>
          <p:cNvPr id="6" name="Picture 6"/>
          <p:cNvPicPr>
            <a:picLocks noChangeAspect="1"/>
          </p:cNvPicPr>
          <p:nvPr/>
        </p:nvPicPr>
        <p:blipFill>
          <a:blip r:embed="rId3"/>
          <a:srcRect/>
          <a:stretch>
            <a:fillRect/>
          </a:stretch>
        </p:blipFill>
        <p:spPr>
          <a:xfrm>
            <a:off x="3588027" y="2789279"/>
            <a:ext cx="10290642" cy="6381965"/>
          </a:xfrm>
          <a:prstGeom prst="rect">
            <a:avLst/>
          </a:prstGeom>
        </p:spPr>
      </p:pic>
      <p:sp>
        <p:nvSpPr>
          <p:cNvPr id="7" name="TextBox 7"/>
          <p:cNvSpPr txBox="1"/>
          <p:nvPr/>
        </p:nvSpPr>
        <p:spPr>
          <a:xfrm>
            <a:off x="704841" y="1772915"/>
            <a:ext cx="16878319" cy="590158"/>
          </a:xfrm>
          <a:prstGeom prst="rect">
            <a:avLst/>
          </a:prstGeom>
        </p:spPr>
        <p:txBody>
          <a:bodyPr lIns="0" tIns="0" rIns="0" bIns="0" rtlCol="0" anchor="t">
            <a:spAutoFit/>
          </a:bodyPr>
          <a:lstStyle/>
          <a:p>
            <a:pPr algn="ctr">
              <a:lnSpc>
                <a:spcPts val="4896"/>
              </a:lnSpc>
            </a:pPr>
            <a:r>
              <a:rPr lang="en-US" sz="3497">
                <a:solidFill>
                  <a:srgbClr val="395BDC"/>
                </a:solidFill>
                <a:latin typeface="Open Sans Bold"/>
              </a:rPr>
              <a:t>Step 1: </a:t>
            </a:r>
            <a:r>
              <a:rPr lang="en-US" sz="3497">
                <a:solidFill>
                  <a:srgbClr val="395BDC"/>
                </a:solidFill>
                <a:latin typeface="Open Sans"/>
              </a:rPr>
              <a:t>app.</a:t>
            </a:r>
            <a:r>
              <a:rPr lang="en-US" sz="3497">
                <a:solidFill>
                  <a:srgbClr val="395BDC"/>
                </a:solidFill>
                <a:latin typeface="Open Sans Bold"/>
              </a:rPr>
              <a:t> </a:t>
            </a:r>
            <a:r>
              <a:rPr lang="en-US" sz="3497">
                <a:solidFill>
                  <a:srgbClr val="395BDC"/>
                </a:solidFill>
                <a:latin typeface="Open Sans"/>
              </a:rPr>
              <a:t>joinhandshake.com/student_account_registrations/new#/email</a:t>
            </a:r>
          </a:p>
        </p:txBody>
      </p:sp>
      <p:pic>
        <p:nvPicPr>
          <p:cNvPr id="8" name="Picture 8"/>
          <p:cNvPicPr>
            <a:picLocks noChangeAspect="1"/>
          </p:cNvPicPr>
          <p:nvPr/>
        </p:nvPicPr>
        <p:blipFill>
          <a:blip r:embed="rId4"/>
          <a:srcRect/>
          <a:stretch>
            <a:fillRect/>
          </a:stretch>
        </p:blipFill>
        <p:spPr>
          <a:xfrm rot="1065636">
            <a:off x="16518305" y="157358"/>
            <a:ext cx="1481990" cy="14819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521196">
            <a:off x="14692817" y="-502659"/>
            <a:ext cx="4018435" cy="4069301"/>
          </a:xfrm>
          <a:prstGeom prst="rect">
            <a:avLst/>
          </a:prstGeom>
        </p:spPr>
      </p:pic>
      <p:pic>
        <p:nvPicPr>
          <p:cNvPr id="3" name="Picture 3"/>
          <p:cNvPicPr>
            <a:picLocks noChangeAspect="1"/>
          </p:cNvPicPr>
          <p:nvPr/>
        </p:nvPicPr>
        <p:blipFill>
          <a:blip r:embed="rId3"/>
          <a:srcRect r="14045"/>
          <a:stretch>
            <a:fillRect/>
          </a:stretch>
        </p:blipFill>
        <p:spPr>
          <a:xfrm>
            <a:off x="587788" y="2807119"/>
            <a:ext cx="9613849" cy="4949294"/>
          </a:xfrm>
          <a:prstGeom prst="rect">
            <a:avLst/>
          </a:prstGeom>
        </p:spPr>
      </p:pic>
      <p:pic>
        <p:nvPicPr>
          <p:cNvPr id="4" name="Picture 4"/>
          <p:cNvPicPr>
            <a:picLocks noChangeAspect="1"/>
          </p:cNvPicPr>
          <p:nvPr/>
        </p:nvPicPr>
        <p:blipFill>
          <a:blip r:embed="rId4"/>
          <a:srcRect/>
          <a:stretch>
            <a:fillRect/>
          </a:stretch>
        </p:blipFill>
        <p:spPr>
          <a:xfrm>
            <a:off x="11024157" y="2807119"/>
            <a:ext cx="5967831" cy="4840358"/>
          </a:xfrm>
          <a:prstGeom prst="rect">
            <a:avLst/>
          </a:prstGeom>
        </p:spPr>
      </p:pic>
      <p:sp>
        <p:nvSpPr>
          <p:cNvPr id="5" name="TextBox 5"/>
          <p:cNvSpPr txBox="1"/>
          <p:nvPr/>
        </p:nvSpPr>
        <p:spPr>
          <a:xfrm>
            <a:off x="2354109" y="382125"/>
            <a:ext cx="11980704" cy="887730"/>
          </a:xfrm>
          <a:prstGeom prst="rect">
            <a:avLst/>
          </a:prstGeom>
        </p:spPr>
        <p:txBody>
          <a:bodyPr lIns="0" tIns="0" rIns="0" bIns="0" rtlCol="0" anchor="t">
            <a:spAutoFit/>
          </a:bodyPr>
          <a:lstStyle/>
          <a:p>
            <a:pPr algn="ctr">
              <a:lnSpc>
                <a:spcPts val="7280"/>
              </a:lnSpc>
            </a:pPr>
            <a:r>
              <a:rPr lang="en-US" sz="5200">
                <a:solidFill>
                  <a:srgbClr val="395BDC"/>
                </a:solidFill>
                <a:latin typeface="Open Sans Bold"/>
              </a:rPr>
              <a:t>Step 2: Sign in with CSUF SSO Service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656140">
            <a:off x="-423144" y="7542803"/>
            <a:ext cx="3216172" cy="3256883"/>
          </a:xfrm>
          <a:prstGeom prst="rect">
            <a:avLst/>
          </a:prstGeom>
        </p:spPr>
      </p:pic>
      <p:pic>
        <p:nvPicPr>
          <p:cNvPr id="3" name="Picture 3"/>
          <p:cNvPicPr>
            <a:picLocks noChangeAspect="1"/>
          </p:cNvPicPr>
          <p:nvPr/>
        </p:nvPicPr>
        <p:blipFill>
          <a:blip r:embed="rId3"/>
          <a:srcRect l="3109" r="18659"/>
          <a:stretch>
            <a:fillRect/>
          </a:stretch>
        </p:blipFill>
        <p:spPr>
          <a:xfrm>
            <a:off x="5453806" y="2089062"/>
            <a:ext cx="7767706" cy="7734926"/>
          </a:xfrm>
          <a:prstGeom prst="rect">
            <a:avLst/>
          </a:prstGeom>
        </p:spPr>
      </p:pic>
      <p:grpSp>
        <p:nvGrpSpPr>
          <p:cNvPr id="4" name="Group 4"/>
          <p:cNvGrpSpPr/>
          <p:nvPr/>
        </p:nvGrpSpPr>
        <p:grpSpPr>
          <a:xfrm>
            <a:off x="2306644" y="602985"/>
            <a:ext cx="13997642" cy="2207726"/>
            <a:chOff x="0" y="0"/>
            <a:chExt cx="18663522" cy="2943635"/>
          </a:xfrm>
        </p:grpSpPr>
        <p:sp>
          <p:nvSpPr>
            <p:cNvPr id="5" name="TextBox 5"/>
            <p:cNvSpPr txBox="1"/>
            <p:nvPr/>
          </p:nvSpPr>
          <p:spPr>
            <a:xfrm>
              <a:off x="0" y="85725"/>
              <a:ext cx="18663522" cy="1377432"/>
            </a:xfrm>
            <a:prstGeom prst="rect">
              <a:avLst/>
            </a:prstGeom>
          </p:spPr>
          <p:txBody>
            <a:bodyPr lIns="0" tIns="0" rIns="0" bIns="0" rtlCol="0" anchor="t">
              <a:spAutoFit/>
            </a:bodyPr>
            <a:lstStyle/>
            <a:p>
              <a:pPr marL="0" lvl="0" indent="0" algn="ctr">
                <a:lnSpc>
                  <a:spcPts val="7776"/>
                </a:lnSpc>
              </a:pPr>
              <a:r>
                <a:rPr lang="en-US" sz="7200">
                  <a:solidFill>
                    <a:srgbClr val="395BDC"/>
                  </a:solidFill>
                  <a:latin typeface="Cerebri Bold"/>
                </a:rPr>
                <a:t>Step 3: Build your profile</a:t>
              </a:r>
            </a:p>
          </p:txBody>
        </p:sp>
        <p:sp>
          <p:nvSpPr>
            <p:cNvPr id="6" name="TextBox 6"/>
            <p:cNvSpPr txBox="1"/>
            <p:nvPr/>
          </p:nvSpPr>
          <p:spPr>
            <a:xfrm>
              <a:off x="0" y="2473572"/>
              <a:ext cx="18663522" cy="470063"/>
            </a:xfrm>
            <a:prstGeom prst="rect">
              <a:avLst/>
            </a:prstGeom>
          </p:spPr>
          <p:txBody>
            <a:bodyPr lIns="0" tIns="0" rIns="0" bIns="0" rtlCol="0" anchor="t">
              <a:spAutoFit/>
            </a:bodyPr>
            <a:lstStyle/>
            <a:p>
              <a:pPr marL="0" lvl="0" indent="0" algn="ctr">
                <a:lnSpc>
                  <a:spcPts val="2975"/>
                </a:lnSpc>
                <a:spcBef>
                  <a:spcPct val="0"/>
                </a:spcBef>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1404" y="434816"/>
            <a:ext cx="13836514" cy="1963867"/>
            <a:chOff x="0" y="0"/>
            <a:chExt cx="18448685" cy="2618489"/>
          </a:xfrm>
        </p:grpSpPr>
        <p:sp>
          <p:nvSpPr>
            <p:cNvPr id="3" name="TextBox 3"/>
            <p:cNvSpPr txBox="1"/>
            <p:nvPr/>
          </p:nvSpPr>
          <p:spPr>
            <a:xfrm>
              <a:off x="0" y="66675"/>
              <a:ext cx="18448685" cy="1071336"/>
            </a:xfrm>
            <a:prstGeom prst="rect">
              <a:avLst/>
            </a:prstGeom>
          </p:spPr>
          <p:txBody>
            <a:bodyPr lIns="0" tIns="0" rIns="0" bIns="0" rtlCol="0" anchor="t">
              <a:spAutoFit/>
            </a:bodyPr>
            <a:lstStyle/>
            <a:p>
              <a:pPr marL="0" lvl="0" indent="0">
                <a:lnSpc>
                  <a:spcPts val="6048"/>
                </a:lnSpc>
              </a:pPr>
              <a:r>
                <a:rPr lang="en-US" sz="5600">
                  <a:solidFill>
                    <a:srgbClr val="395BDC"/>
                  </a:solidFill>
                  <a:latin typeface="Cerebri Bold"/>
                </a:rPr>
                <a:t>Step 4: Research Jobs and Apply Online</a:t>
              </a:r>
            </a:p>
          </p:txBody>
        </p:sp>
        <p:sp>
          <p:nvSpPr>
            <p:cNvPr id="4" name="TextBox 4"/>
            <p:cNvSpPr txBox="1"/>
            <p:nvPr/>
          </p:nvSpPr>
          <p:spPr>
            <a:xfrm>
              <a:off x="0" y="2148426"/>
              <a:ext cx="18448685" cy="470063"/>
            </a:xfrm>
            <a:prstGeom prst="rect">
              <a:avLst/>
            </a:prstGeom>
          </p:spPr>
          <p:txBody>
            <a:bodyPr lIns="0" tIns="0" rIns="0" bIns="0" rtlCol="0" anchor="t">
              <a:spAutoFit/>
            </a:bodyPr>
            <a:lstStyle/>
            <a:p>
              <a:pPr marL="0" lvl="0" indent="0">
                <a:lnSpc>
                  <a:spcPts val="2975"/>
                </a:lnSpc>
                <a:spcBef>
                  <a:spcPct val="0"/>
                </a:spcBef>
              </a:pPr>
              <a:endParaRPr/>
            </a:p>
          </p:txBody>
        </p:sp>
      </p:grpSp>
      <p:grpSp>
        <p:nvGrpSpPr>
          <p:cNvPr id="5" name="Group 5"/>
          <p:cNvGrpSpPr/>
          <p:nvPr/>
        </p:nvGrpSpPr>
        <p:grpSpPr>
          <a:xfrm>
            <a:off x="9485139" y="1924706"/>
            <a:ext cx="6122523" cy="2085796"/>
            <a:chOff x="0" y="0"/>
            <a:chExt cx="8163364" cy="2781062"/>
          </a:xfrm>
        </p:grpSpPr>
        <p:sp>
          <p:nvSpPr>
            <p:cNvPr id="6" name="TextBox 6"/>
            <p:cNvSpPr txBox="1"/>
            <p:nvPr/>
          </p:nvSpPr>
          <p:spPr>
            <a:xfrm>
              <a:off x="0" y="76200"/>
              <a:ext cx="8163364" cy="1224383"/>
            </a:xfrm>
            <a:prstGeom prst="rect">
              <a:avLst/>
            </a:prstGeom>
          </p:spPr>
          <p:txBody>
            <a:bodyPr lIns="0" tIns="0" rIns="0" bIns="0" rtlCol="0" anchor="t">
              <a:spAutoFit/>
            </a:bodyPr>
            <a:lstStyle/>
            <a:p>
              <a:pPr marL="0" lvl="0" indent="0" algn="l">
                <a:lnSpc>
                  <a:spcPts val="6912"/>
                </a:lnSpc>
                <a:spcBef>
                  <a:spcPct val="0"/>
                </a:spcBef>
              </a:pPr>
              <a:endParaRPr/>
            </a:p>
          </p:txBody>
        </p:sp>
        <p:sp>
          <p:nvSpPr>
            <p:cNvPr id="7" name="TextBox 7"/>
            <p:cNvSpPr txBox="1"/>
            <p:nvPr/>
          </p:nvSpPr>
          <p:spPr>
            <a:xfrm>
              <a:off x="0" y="2310999"/>
              <a:ext cx="8163364" cy="470063"/>
            </a:xfrm>
            <a:prstGeom prst="rect">
              <a:avLst/>
            </a:prstGeom>
          </p:spPr>
          <p:txBody>
            <a:bodyPr lIns="0" tIns="0" rIns="0" bIns="0" rtlCol="0" anchor="t">
              <a:spAutoFit/>
            </a:bodyPr>
            <a:lstStyle/>
            <a:p>
              <a:pPr marL="0" lvl="0" indent="0" algn="l">
                <a:lnSpc>
                  <a:spcPts val="2975"/>
                </a:lnSpc>
                <a:spcBef>
                  <a:spcPct val="0"/>
                </a:spcBef>
              </a:pPr>
              <a:endParaRPr/>
            </a:p>
          </p:txBody>
        </p:sp>
      </p:grpSp>
      <p:pic>
        <p:nvPicPr>
          <p:cNvPr id="8" name="Picture 8"/>
          <p:cNvPicPr>
            <a:picLocks noChangeAspect="1"/>
          </p:cNvPicPr>
          <p:nvPr/>
        </p:nvPicPr>
        <p:blipFill>
          <a:blip r:embed="rId2"/>
          <a:srcRect/>
          <a:stretch>
            <a:fillRect/>
          </a:stretch>
        </p:blipFill>
        <p:spPr>
          <a:xfrm rot="-10183263">
            <a:off x="15036472" y="-5538369"/>
            <a:ext cx="8071509" cy="10042313"/>
          </a:xfrm>
          <a:prstGeom prst="rect">
            <a:avLst/>
          </a:prstGeom>
        </p:spPr>
      </p:pic>
      <p:pic>
        <p:nvPicPr>
          <p:cNvPr id="9" name="Picture 9"/>
          <p:cNvPicPr>
            <a:picLocks noChangeAspect="1"/>
          </p:cNvPicPr>
          <p:nvPr/>
        </p:nvPicPr>
        <p:blipFill>
          <a:blip r:embed="rId3"/>
          <a:srcRect t="8185" b="8185"/>
          <a:stretch>
            <a:fillRect/>
          </a:stretch>
        </p:blipFill>
        <p:spPr>
          <a:xfrm>
            <a:off x="1028700" y="1808659"/>
            <a:ext cx="11810310" cy="666968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Words>
  <Application>Microsoft Macintosh PowerPoint</Application>
  <PresentationFormat>Custom</PresentationFormat>
  <Paragraphs>27</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Now</vt:lpstr>
      <vt:lpstr>Now Bold</vt:lpstr>
      <vt:lpstr>Cerebri Bold</vt:lpstr>
      <vt:lpstr>Calibri</vt:lpstr>
      <vt:lpstr>Open Sans Bold</vt:lpstr>
      <vt:lpstr>Now Bold Italics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Handshake Tutorial</dc:title>
  <cp:lastModifiedBy>Hishmah Hamid</cp:lastModifiedBy>
  <cp:revision>1</cp:revision>
  <dcterms:created xsi:type="dcterms:W3CDTF">2006-08-16T00:00:00Z</dcterms:created>
  <dcterms:modified xsi:type="dcterms:W3CDTF">2020-08-06T19:11:28Z</dcterms:modified>
  <dc:identifier>DAEECpeCfzk</dc:identifier>
</cp:coreProperties>
</file>